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74" r:id="rId3"/>
    <p:sldId id="488" r:id="rId5"/>
    <p:sldId id="489" r:id="rId6"/>
    <p:sldId id="490" r:id="rId7"/>
    <p:sldId id="491" r:id="rId8"/>
    <p:sldId id="492" r:id="rId9"/>
    <p:sldId id="493" r:id="rId10"/>
    <p:sldId id="494" r:id="rId11"/>
    <p:sldId id="501" r:id="rId12"/>
    <p:sldId id="495" r:id="rId13"/>
    <p:sldId id="496" r:id="rId14"/>
    <p:sldId id="497" r:id="rId15"/>
    <p:sldId id="498" r:id="rId16"/>
    <p:sldId id="499" r:id="rId17"/>
    <p:sldId id="47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e.zhu@fit2cloud.com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5827"/>
  </p:normalViewPr>
  <p:slideViewPr>
    <p:cSldViewPr snapToGrid="0" snapToObjects="1">
      <p:cViewPr>
        <p:scale>
          <a:sx n="58" d="100"/>
          <a:sy n="58" d="100"/>
        </p:scale>
        <p:origin x="157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 panose="02000503000000020004"/>
                <a:ea typeface="Helvetica Neue Thin" panose="02000503000000020004"/>
                <a:cs typeface="Helvetica Neue Thin" panose="02000503000000020004"/>
                <a:sym typeface="Helvetica Neue Thin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1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811" cy="137166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2" y="723577"/>
            <a:ext cx="5033353" cy="525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 panose="02000503000000020004"/>
                <a:ea typeface="Helvetica Neue Thin" panose="02000503000000020004"/>
                <a:cs typeface="Helvetica Neue Thin" panose="02000503000000020004"/>
                <a:sym typeface="Helvetica Neue Thin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1" name="ppt-1080X1920-ǳɫ-13.jpg" descr="ppt-1080X1920-ǳɫ-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2" name="形状"/>
          <p:cNvSpPr/>
          <p:nvPr/>
        </p:nvSpPr>
        <p:spPr>
          <a:xfrm rot="5400000">
            <a:off x="1706523" y="-1907064"/>
            <a:ext cx="5234054" cy="8888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" y="0"/>
                </a:moveTo>
                <a:lnTo>
                  <a:pt x="0" y="21465"/>
                </a:lnTo>
                <a:lnTo>
                  <a:pt x="21600" y="21600"/>
                </a:lnTo>
                <a:cubicBezTo>
                  <a:pt x="17906" y="17856"/>
                  <a:pt x="14195" y="14118"/>
                  <a:pt x="10466" y="10387"/>
                </a:cubicBezTo>
                <a:cubicBezTo>
                  <a:pt x="7001" y="6919"/>
                  <a:pt x="3521" y="3457"/>
                  <a:pt x="26" y="0"/>
                </a:cubicBezTo>
                <a:close/>
              </a:path>
            </a:pathLst>
          </a:custGeom>
          <a:solidFill>
            <a:schemeClr val="accent2">
              <a:hueOff val="167855"/>
              <a:satOff val="17755"/>
              <a:lumOff val="-16668"/>
              <a:alpha val="9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pt内页（白色）-首页-绿色.jpg" descr="ppt内页（白色）-首页-绿色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" y="-1"/>
            <a:ext cx="2437413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图像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7" name="图像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8" name="图像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"/>
          <p:cNvSpPr/>
          <p:nvPr/>
        </p:nvSpPr>
        <p:spPr>
          <a:xfrm>
            <a:off x="-16226" y="-17079"/>
            <a:ext cx="24416452" cy="13750158"/>
          </a:xfrm>
          <a:prstGeom prst="rect">
            <a:avLst/>
          </a:prstGeom>
          <a:solidFill>
            <a:schemeClr val="accent1">
              <a:hueOff val="114395"/>
              <a:lumOff val="-24972"/>
              <a:alpha val="9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6.jpe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png"/><Relationship Id="rId2" Type="http://schemas.openxmlformats.org/officeDocument/2006/relationships/tags" Target="../tags/tag17.xml"/><Relationship Id="rId1" Type="http://schemas.openxmlformats.org/officeDocument/2006/relationships/hyperlink" Target="http://student.dataease.fit2cloud.com/" TargetMode="Externa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tiff"/><Relationship Id="rId2" Type="http://schemas.openxmlformats.org/officeDocument/2006/relationships/image" Target="../media/image23.jpeg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1"/>
            <a:ext cx="24384000" cy="13716000"/>
          </a:xfrm>
          <a:prstGeom prst="rect">
            <a:avLst/>
          </a:prstGeom>
        </p:spPr>
      </p:pic>
      <p:pic>
        <p:nvPicPr>
          <p:cNvPr id="10" name="图片 9" descr="手机屏幕的截图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587" y="3445297"/>
            <a:ext cx="6596063" cy="169466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445153" y="6051555"/>
            <a:ext cx="17488930" cy="1612888"/>
          </a:xfrm>
          <a:prstGeom prst="roundRect">
            <a:avLst/>
          </a:prstGeom>
          <a:gradFill>
            <a:gsLst>
              <a:gs pos="0">
                <a:srgbClr val="2E86F7"/>
              </a:gs>
              <a:gs pos="40000">
                <a:srgbClr val="1D57D8"/>
              </a:gs>
              <a:gs pos="69000">
                <a:srgbClr val="113AE2"/>
              </a:gs>
              <a:gs pos="100000">
                <a:srgbClr val="071CD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800" b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+mn-ea"/>
              </a:rPr>
              <a:t>DataEase 仪表板</a:t>
            </a:r>
            <a:r>
              <a:rPr lang="zh-CN" altLang="en-US" sz="8800" b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+mn-ea"/>
              </a:rPr>
              <a:t>制作</a:t>
            </a:r>
            <a:endParaRPr lang="zh-CN" altLang="en-US" sz="8800" b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867" y="631372"/>
            <a:ext cx="4461597" cy="46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54927" y="9422253"/>
            <a:ext cx="7869381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DataEase</a:t>
            </a:r>
            <a:r>
              <a:rPr lang="zh-CN" altLang="en-US" sz="4000" dirty="0">
                <a:solidFill>
                  <a:schemeClr val="bg1"/>
                </a:solidFill>
              </a:rPr>
              <a:t> 开源社区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202</a:t>
            </a:r>
            <a:r>
              <a:rPr lang="en-US" altLang="zh-CN" sz="4000" dirty="0">
                <a:solidFill>
                  <a:schemeClr val="bg1"/>
                </a:solidFill>
              </a:rPr>
              <a:t>4</a:t>
            </a:r>
            <a:r>
              <a:rPr lang="zh-CN" altLang="en-US" sz="4000" dirty="0">
                <a:solidFill>
                  <a:schemeClr val="bg1"/>
                </a:solidFill>
              </a:rPr>
              <a:t> 年 </a:t>
            </a:r>
            <a:r>
              <a:rPr lang="en-US" altLang="zh-CN" sz="4000" dirty="0">
                <a:solidFill>
                  <a:schemeClr val="bg1"/>
                </a:solidFill>
              </a:rPr>
              <a:t>1</a:t>
            </a:r>
            <a:r>
              <a:rPr lang="zh-CN" altLang="en-US" sz="4000" dirty="0">
                <a:solidFill>
                  <a:schemeClr val="bg1"/>
                </a:solidFill>
              </a:rPr>
              <a:t> 月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algn="l">
              <a:lnSpc>
                <a:spcPct val="150000"/>
              </a:lnSpc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Neue" panose="02000503000000020004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25520" y="1542416"/>
            <a:ext cx="18782030" cy="9488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实验目的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熟练掌握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 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的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视图制作。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熟练掌握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 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的仪表板制作。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实验前提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了解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 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数据可视化分析工具的视图操作。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了解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 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数据可视化分析工具的仪表板操作</a:t>
            </a:r>
            <a:r>
              <a:rPr lang="zh-CN" altLang="en-US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altLang="en-US" sz="48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熟练掌握前期实验中制作的门店销售驾驶舱的数据集。</a:t>
            </a:r>
            <a:endParaRPr lang="en-US" alt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实验内容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0" lvl="1" indent="0" algn="l">
              <a:lnSpc>
                <a:spcPct val="130000"/>
              </a:lnSpc>
              <a:buFont typeface="+mj-lt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基于实验五准备的数据集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在 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上完成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制作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门店销售驾驶舱制作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  <p:sp>
        <p:nvSpPr>
          <p:cNvPr id="2" name="矩形"/>
          <p:cNvSpPr/>
          <p:nvPr>
            <p:custDataLst>
              <p:tags r:id="rId3"/>
            </p:custDataLst>
          </p:nvPr>
        </p:nvSpPr>
        <p:spPr>
          <a:xfrm>
            <a:off x="-20955" y="-8255"/>
            <a:ext cx="2134872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lstStyle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3" name="数据可视化对企业的价值"/>
          <p:cNvSpPr txBox="1"/>
          <p:nvPr>
            <p:custDataLst>
              <p:tags r:id="rId4"/>
            </p:custDataLst>
          </p:nvPr>
        </p:nvSpPr>
        <p:spPr>
          <a:xfrm>
            <a:off x="-2781" y="255905"/>
            <a:ext cx="2307831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实验</a:t>
            </a:r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七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525520" y="1737043"/>
            <a:ext cx="19467830" cy="9928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7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实验环境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7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每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 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2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 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个学生组成一个数据可视化小组。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70000"/>
              </a:lnSpc>
              <a:buFont typeface="+mj-lt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每人或每两人有一台可访问互联网的电脑。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70000"/>
              </a:lnSpc>
              <a:buFont typeface="+mj-lt"/>
              <a:buAutoNum type="arabicPeriod" startAt="4"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参考指标（使用过滤组件及其它组件可作为加分点）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展示总销售额（万元）。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展示总毛利润（万元）。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展示门店数量。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展示全国门店销售额分布情况。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展示全国门店利润分布情况。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</p:txBody>
      </p:sp>
      <p:sp>
        <p:nvSpPr>
          <p:cNvPr id="2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2134872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lstStyle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-2781" y="255905"/>
            <a:ext cx="2307831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实验</a:t>
            </a:r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七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611245" y="3132456"/>
            <a:ext cx="19855815" cy="6475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70000"/>
              </a:lnSpc>
              <a:buFont typeface="+mj-lt"/>
              <a:buAutoNum type="arabicPeriod" startAt="5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参考指标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200150" lvl="1" indent="-742950" algn="l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展示年度销售额最强门店 Top10。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200150" lvl="1" indent="-742950" algn="l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展示直营店和加盟店的总利润占比。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200150" lvl="1" indent="-742950" algn="l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展示利润月环比变化趋势。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200150" lvl="1" indent="-742950" algn="l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展示各商品销量及毛利润情况。</a:t>
            </a:r>
            <a:endParaRPr lang="en-US" altLang="zh-CN" sz="4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" panose="02000503000000020004" charset="0"/>
              <a:ea typeface="黑体-简" panose="02000000000000000000" charset="-122"/>
            </a:endParaRPr>
          </a:p>
          <a:p>
            <a:pPr marL="1200150" lvl="1" indent="-742950" algn="l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展示利润及销售额年度变化趋势。</a:t>
            </a:r>
            <a:endParaRPr lang="en-US" alt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</p:txBody>
      </p:sp>
      <p:sp>
        <p:nvSpPr>
          <p:cNvPr id="2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2134872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lstStyle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-2781" y="255905"/>
            <a:ext cx="2307831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实验</a:t>
            </a:r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七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288030" y="1041400"/>
            <a:ext cx="19019520" cy="854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6"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实验结果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提供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门店销售驾驶舱仪表板链接。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sp>
        <p:nvSpPr>
          <p:cNvPr id="2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2134872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lstStyle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-2781" y="255905"/>
            <a:ext cx="2307831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实验七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/>
        </p:nvSpPr>
        <p:spPr>
          <a:xfrm>
            <a:off x="-21270" y="13411"/>
            <a:ext cx="2634933" cy="242244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lstStyle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" name="数据可视化对企业的价值"/>
          <p:cNvSpPr txBox="1"/>
          <p:nvPr/>
        </p:nvSpPr>
        <p:spPr>
          <a:xfrm>
            <a:off x="16828" y="255654"/>
            <a:ext cx="2634932" cy="14817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实训环境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4578" y="256788"/>
            <a:ext cx="12123022" cy="75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>
                <a:latin typeface="Helvetica Neue" panose="02000503000000020004" charset="0"/>
                <a:ea typeface="黑体-简" panose="02000000000000000000" charset="-122"/>
                <a:hlinkClick r:id="rId1"/>
              </a:rPr>
              <a:t>http://student.dataease.fit2cloud.com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  <a:hlinkClick r:id="rId1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895" y="3366453"/>
            <a:ext cx="5162550" cy="1619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用户名：学号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0" marR="0" indent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</a:rPr>
              <a:t>密码：</a:t>
            </a: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  <a:sym typeface="+mn-ea"/>
              </a:rPr>
              <a:t>DataEase@123456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6895" y="6569393"/>
            <a:ext cx="5433695" cy="3835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marR="0" indent="-4572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修改密码；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457200" marR="0" indent="-4572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创建数据集文件夹：</a:t>
            </a: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  <a:sym typeface="+mn-ea"/>
              </a:rPr>
              <a:t>学校简称</a:t>
            </a:r>
            <a:r>
              <a:rPr lang="en-US" altLang="zh-CN" sz="3200" b="0" dirty="0">
                <a:latin typeface="Helvetica Neue" panose="02000503000000020004" charset="0"/>
                <a:ea typeface="黑体-简" panose="02000000000000000000" charset="-122"/>
                <a:sym typeface="+mn-ea"/>
              </a:rPr>
              <a:t>-</a:t>
            </a: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  <a:sym typeface="+mn-ea"/>
              </a:rPr>
              <a:t>专业名称</a:t>
            </a:r>
            <a:r>
              <a:rPr lang="en-US" altLang="zh-CN" sz="3200" b="0" dirty="0">
                <a:latin typeface="Helvetica Neue" panose="02000503000000020004" charset="0"/>
                <a:ea typeface="黑体-简" panose="02000000000000000000" charset="-122"/>
                <a:sym typeface="+mn-ea"/>
              </a:rPr>
              <a:t>-</a:t>
            </a: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  <a:sym typeface="+mn-ea"/>
              </a:rPr>
              <a:t>学号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457200" marR="0" indent="-4572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</a:rPr>
              <a:t>创建仪表板文件夹：学校简称</a:t>
            </a:r>
            <a:r>
              <a:rPr lang="en-US" altLang="zh-CN" sz="3200" b="0" dirty="0">
                <a:latin typeface="Helvetica Neue" panose="02000503000000020004" charset="0"/>
                <a:ea typeface="黑体-简" panose="02000000000000000000" charset="-122"/>
              </a:rPr>
              <a:t>-</a:t>
            </a: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</a:rPr>
              <a:t>专业名称</a:t>
            </a:r>
            <a:r>
              <a:rPr lang="en-US" altLang="zh-CN" sz="3200" b="0" dirty="0">
                <a:latin typeface="Helvetica Neue" panose="02000503000000020004" charset="0"/>
                <a:ea typeface="黑体-简" panose="02000000000000000000" charset="-122"/>
              </a:rPr>
              <a:t>-</a:t>
            </a:r>
            <a:r>
              <a:rPr lang="zh-CN" altLang="en-US" sz="3200" b="0" dirty="0">
                <a:latin typeface="Helvetica Neue" panose="02000503000000020004" charset="0"/>
                <a:ea typeface="黑体-简" panose="02000000000000000000" charset="-122"/>
              </a:rPr>
              <a:t>学号。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3250" y="2763520"/>
            <a:ext cx="15995650" cy="9126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4" name="文本框 5"/>
          <p:cNvSpPr txBox="1"/>
          <p:nvPr/>
        </p:nvSpPr>
        <p:spPr>
          <a:xfrm>
            <a:off x="6910070" y="5500370"/>
            <a:ext cx="10564495" cy="202819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12000" b="1">
                <a:solidFill>
                  <a:srgbClr val="5E5E5E"/>
                </a:solidFill>
                <a:latin typeface="Trebuchet MS" panose="020B0703020202090204"/>
                <a:ea typeface="Trebuchet MS" panose="020B0703020202090204"/>
                <a:cs typeface="Trebuchet MS" panose="020B0703020202090204"/>
                <a:sym typeface="Trebuchet MS" panose="020B0703020202090204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THANK YOU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6" name="文本框 13"/>
          <p:cNvSpPr txBox="1"/>
          <p:nvPr/>
        </p:nvSpPr>
        <p:spPr>
          <a:xfrm>
            <a:off x="9336562" y="9430074"/>
            <a:ext cx="4889501" cy="67373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</a:defRPr>
            </a:lvl1pPr>
          </a:lstStyle>
          <a:p>
            <a:pPr algn="ctr"/>
            <a:r>
              <a:rPr sz="32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www.fit2cloud.com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7" name="文本框 13"/>
          <p:cNvSpPr txBox="1"/>
          <p:nvPr/>
        </p:nvSpPr>
        <p:spPr>
          <a:xfrm>
            <a:off x="9972715" y="10110536"/>
            <a:ext cx="3617194" cy="67373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32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400-052-0755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8" name="电话"/>
          <p:cNvSpPr/>
          <p:nvPr/>
        </p:nvSpPr>
        <p:spPr>
          <a:xfrm>
            <a:off x="9580039" y="10193182"/>
            <a:ext cx="508109" cy="50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indent="0"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pic>
        <p:nvPicPr>
          <p:cNvPr id="599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5382" y="9313286"/>
            <a:ext cx="2643505" cy="2559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0" name="文本框 15"/>
          <p:cNvSpPr txBox="1"/>
          <p:nvPr/>
        </p:nvSpPr>
        <p:spPr>
          <a:xfrm>
            <a:off x="5287645" y="10839450"/>
            <a:ext cx="11684000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   北京 · 上海 · 深圳 · 广州 · 南京 · 杭州 · 苏州 · 武汉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成都 · 西安 · 长沙 · 济南 · 青岛 · 郑州 · 厦门 · 合肥 · 重庆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0122" y="9313286"/>
            <a:ext cx="2531110" cy="2559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83043" y="11940395"/>
            <a:ext cx="23622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企业</a:t>
            </a:r>
            <a:r>
              <a:rPr kumimoji="0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版试用</a:t>
            </a: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申请</a:t>
            </a:r>
            <a:endParaRPr kumimoji="0" lang="zh-CN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92277" y="11941030"/>
            <a:ext cx="1752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关注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公众号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1434" y="1850892"/>
            <a:ext cx="9722658" cy="8144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6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仪表板样式调整：</a:t>
            </a:r>
            <a:endParaRPr lang="en-US" altLang="zh-CN" sz="3600" b="0" dirty="0">
              <a:solidFill>
                <a:schemeClr val="bg2">
                  <a:lumMod val="2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algn="l">
              <a:lnSpc>
                <a:spcPct val="200000"/>
              </a:lnSpc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主题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整体配置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仪表板背景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组件样式</a:t>
            </a:r>
            <a:endParaRPr lang="en-US" altLang="zh-CN" sz="2800" b="0" dirty="0">
              <a:solidFill>
                <a:schemeClr val="bg2">
                  <a:lumMod val="2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组件配色</a:t>
            </a:r>
            <a:endParaRPr lang="en-US" altLang="zh-CN" sz="2800" b="0" dirty="0">
              <a:solidFill>
                <a:schemeClr val="bg2">
                  <a:lumMod val="2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图表标题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过滤组件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sp>
        <p:nvSpPr>
          <p:cNvPr id="2" name="矩形"/>
          <p:cNvSpPr/>
          <p:nvPr/>
        </p:nvSpPr>
        <p:spPr>
          <a:xfrm>
            <a:off x="-21273" y="13410"/>
            <a:ext cx="3196273" cy="242244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4" name="DataEase 功能架构"/>
          <p:cNvSpPr txBox="1"/>
          <p:nvPr/>
        </p:nvSpPr>
        <p:spPr>
          <a:xfrm>
            <a:off x="16827" y="255654"/>
            <a:ext cx="4072573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仪表板样式</a:t>
            </a:r>
            <a:endParaRPr lang="zh-CN" altLang="en-US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6547" y="2360454"/>
            <a:ext cx="16086725" cy="7864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3879215"/>
            <a:ext cx="12124006" cy="7512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" y="1968062"/>
            <a:ext cx="18242280" cy="14344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辅助设计网格可辅助布局，方便进行图表的对齐。</a:t>
            </a:r>
            <a:endParaRPr lang="en-US" altLang="zh-CN" sz="2800" b="0" dirty="0">
              <a:solidFill>
                <a:schemeClr val="bg2">
                  <a:lumMod val="2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	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悬浮及矩阵两种元素分布方式可协助我们灵活的调整元素布局位置。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sp>
        <p:nvSpPr>
          <p:cNvPr id="2" name="矩形"/>
          <p:cNvSpPr/>
          <p:nvPr/>
        </p:nvSpPr>
        <p:spPr>
          <a:xfrm>
            <a:off x="-21273" y="13410"/>
            <a:ext cx="3196273" cy="242244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4" name="DataEase 功能架构"/>
          <p:cNvSpPr txBox="1"/>
          <p:nvPr/>
        </p:nvSpPr>
        <p:spPr>
          <a:xfrm>
            <a:off x="16827" y="255654"/>
            <a:ext cx="4072573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仪表板布局</a:t>
            </a:r>
            <a:endParaRPr lang="zh-CN" altLang="en-US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6455" y="1634552"/>
            <a:ext cx="18242280" cy="788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仪表板组件当前支持三种组件：时间过滤组件、文本过滤组件、数字过滤组件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05425" y="3483161"/>
            <a:ext cx="7060200" cy="3373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小技巧</a:t>
            </a:r>
            <a:r>
              <a:rPr kumimoji="0" lang="zh-CN" altLang="en-US" sz="280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：</a:t>
            </a:r>
            <a:endParaRPr kumimoji="0" lang="en-US" altLang="zh-CN" sz="280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0" marR="0" indent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1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、时间过滤组件支持设置动态时间。</a:t>
            </a:r>
            <a:endParaRPr lang="en-US" altLang="zh-CN" sz="2800" b="0" dirty="0">
              <a:solidFill>
                <a:schemeClr val="bg2">
                  <a:lumMod val="2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2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、组件可关联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SQL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数据集中的参数实现动态传参。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0" marR="0" indent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3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、过滤组件可实现跨数据集的数据关联。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sp>
        <p:nvSpPr>
          <p:cNvPr id="4" name="矩形"/>
          <p:cNvSpPr/>
          <p:nvPr/>
        </p:nvSpPr>
        <p:spPr>
          <a:xfrm>
            <a:off x="-21273" y="13410"/>
            <a:ext cx="3196273" cy="242244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6" name="DataEase 功能架构"/>
          <p:cNvSpPr txBox="1"/>
          <p:nvPr/>
        </p:nvSpPr>
        <p:spPr>
          <a:xfrm>
            <a:off x="16827" y="255654"/>
            <a:ext cx="4072573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仪表板组件</a:t>
            </a:r>
            <a:endParaRPr lang="zh-CN" altLang="en-US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0" y="2828687"/>
            <a:ext cx="7060199" cy="10122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1961558"/>
            <a:ext cx="18242280" cy="788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 dirty="0"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latin typeface="Helvetica Neue" panose="02000503000000020004" charset="0"/>
                <a:ea typeface="黑体-简" panose="02000000000000000000" charset="-122"/>
              </a:rPr>
              <a:t>文字组件、富文本、矩形、选项卡、图片、视频、流媒体、时间、网页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sp>
        <p:nvSpPr>
          <p:cNvPr id="3" name="矩形"/>
          <p:cNvSpPr/>
          <p:nvPr/>
        </p:nvSpPr>
        <p:spPr>
          <a:xfrm>
            <a:off x="-21273" y="13410"/>
            <a:ext cx="2586673" cy="242244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4" name="DataEase 功能架构"/>
          <p:cNvSpPr txBox="1"/>
          <p:nvPr/>
        </p:nvSpPr>
        <p:spPr>
          <a:xfrm>
            <a:off x="16827" y="255654"/>
            <a:ext cx="4072573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其它组件</a:t>
            </a:r>
            <a:endParaRPr lang="zh-CN" altLang="en-US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27" y="3763818"/>
            <a:ext cx="15734658" cy="7945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706" y="1612423"/>
            <a:ext cx="18242280" cy="788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仪表板上可以针对视图设置联动、跳转及超链接。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1" y="2625089"/>
            <a:ext cx="9267190" cy="51770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30" y="2625089"/>
            <a:ext cx="9267191" cy="51770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1" y="8071665"/>
            <a:ext cx="9267190" cy="517706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30" y="8071665"/>
            <a:ext cx="9278451" cy="5177061"/>
          </a:xfrm>
          <a:prstGeom prst="rect">
            <a:avLst/>
          </a:prstGeom>
        </p:spPr>
      </p:pic>
      <p:sp>
        <p:nvSpPr>
          <p:cNvPr id="3" name="矩形"/>
          <p:cNvSpPr/>
          <p:nvPr/>
        </p:nvSpPr>
        <p:spPr>
          <a:xfrm>
            <a:off x="-21273" y="13410"/>
            <a:ext cx="4910773" cy="242244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4" name="DataEase 功能架构"/>
          <p:cNvSpPr txBox="1"/>
          <p:nvPr/>
        </p:nvSpPr>
        <p:spPr>
          <a:xfrm>
            <a:off x="16827" y="255654"/>
            <a:ext cx="5199409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联动</a:t>
            </a:r>
            <a:r>
              <a:rPr lang="en-US" altLang="zh-CN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/</a:t>
            </a:r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跳转</a:t>
            </a:r>
            <a:r>
              <a:rPr lang="en-US" altLang="zh-CN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/</a:t>
            </a:r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超链接</a:t>
            </a:r>
            <a:endParaRPr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1863883"/>
            <a:ext cx="18242280" cy="788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仪表板可设置公共链接的外部传参。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" y="3128010"/>
            <a:ext cx="8763000" cy="5448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540" y="3128010"/>
            <a:ext cx="9662160" cy="53059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8433940"/>
            <a:ext cx="19296380" cy="5030163"/>
          </a:xfrm>
          <a:prstGeom prst="rect">
            <a:avLst/>
          </a:prstGeom>
        </p:spPr>
      </p:pic>
      <p:sp>
        <p:nvSpPr>
          <p:cNvPr id="2" name="矩形"/>
          <p:cNvSpPr/>
          <p:nvPr/>
        </p:nvSpPr>
        <p:spPr>
          <a:xfrm>
            <a:off x="-21273" y="13410"/>
            <a:ext cx="4110673" cy="238488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3" name="DataEase 功能架构"/>
          <p:cNvSpPr txBox="1"/>
          <p:nvPr/>
        </p:nvSpPr>
        <p:spPr>
          <a:xfrm>
            <a:off x="16827" y="255654"/>
            <a:ext cx="4072573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外部参数设置</a:t>
            </a:r>
            <a:endParaRPr lang="zh-CN" altLang="en-US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1535917"/>
            <a:ext cx="18242280" cy="14344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仪表板可设置移动端布局，布局方式同 </a:t>
            </a: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PC 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端，依次勾选图表后以拖拉拽的方式进行布局，移动端布局设置完</a:t>
            </a:r>
            <a:r>
              <a:rPr lang="en-US" altLang="zh-CN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	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后可在移动端进行访问。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" y="3403220"/>
            <a:ext cx="16102330" cy="8995471"/>
          </a:xfrm>
          <a:prstGeom prst="rect">
            <a:avLst/>
          </a:prstGeom>
        </p:spPr>
      </p:pic>
      <p:sp>
        <p:nvSpPr>
          <p:cNvPr id="2" name="矩形"/>
          <p:cNvSpPr/>
          <p:nvPr/>
        </p:nvSpPr>
        <p:spPr>
          <a:xfrm>
            <a:off x="-21273" y="13409"/>
            <a:ext cx="3285173" cy="24224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3" name="DataEase 功能架构"/>
          <p:cNvSpPr txBox="1"/>
          <p:nvPr/>
        </p:nvSpPr>
        <p:spPr>
          <a:xfrm>
            <a:off x="16827" y="255654"/>
            <a:ext cx="3285173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移动端布局</a:t>
            </a:r>
            <a:endParaRPr lang="zh-CN" altLang="en-US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139758" y="5369243"/>
            <a:ext cx="18104485" cy="19615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algn="ctr">
              <a:lnSpc>
                <a:spcPct val="180000"/>
              </a:lnSpc>
              <a:buFont typeface="+mj-lt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cs typeface="+mn-lt"/>
                <a:sym typeface="Helvetica Neue" panose="02000503000000020004"/>
              </a:rPr>
              <a:t>实验</a:t>
            </a: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cs typeface="+mn-lt"/>
                <a:sym typeface="Helvetica Neue" panose="02000503000000020004"/>
              </a:rPr>
              <a:t>七：基于实验五准备的数据集在 DataEase 上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cs typeface="+mn-lt"/>
              <a:sym typeface="Helvetica Neue" panose="02000503000000020004"/>
            </a:endParaRPr>
          </a:p>
          <a:p>
            <a:pPr algn="ctr">
              <a:lnSpc>
                <a:spcPct val="180000"/>
              </a:lnSpc>
              <a:buFont typeface="+mj-lt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cs typeface="+mn-lt"/>
                <a:sym typeface="Helvetica Neue" panose="02000503000000020004"/>
              </a:rPr>
              <a:t>完成门店销售驾驶舱的制作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cs typeface="+mn-lt"/>
              <a:sym typeface="Helvetica Neue" panose="02000503000000020004"/>
            </a:endParaRPr>
          </a:p>
        </p:txBody>
      </p:sp>
      <p:sp>
        <p:nvSpPr>
          <p:cNvPr id="2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2134872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lstStyle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4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-2781" y="255905"/>
            <a:ext cx="2307831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实验</a:t>
            </a:r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七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WPS 演示</Application>
  <PresentationFormat>自定义</PresentationFormat>
  <Paragraphs>114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 Neue Thin</vt:lpstr>
      <vt:lpstr>Helvetica Light</vt:lpstr>
      <vt:lpstr>Helvetica Neue</vt:lpstr>
      <vt:lpstr>黑体-简</vt:lpstr>
      <vt:lpstr>Calibri</vt:lpstr>
      <vt:lpstr>PingFang SC</vt:lpstr>
      <vt:lpstr>Trebuchet MS</vt:lpstr>
      <vt:lpstr>Alibaba PuHuiTi 3.0 55 Regular</vt:lpstr>
      <vt:lpstr>苹方-简</vt:lpstr>
      <vt:lpstr>Helvetica</vt:lpstr>
      <vt:lpstr>宋体</vt:lpstr>
      <vt:lpstr>汉仪书宋二KW</vt:lpstr>
      <vt:lpstr>微软雅黑</vt:lpstr>
      <vt:lpstr>汉仪旗黑</vt:lpstr>
      <vt:lpstr>Arial Unicode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看啥子啊</cp:lastModifiedBy>
  <cp:revision>615</cp:revision>
  <dcterms:created xsi:type="dcterms:W3CDTF">2024-02-04T02:57:32Z</dcterms:created>
  <dcterms:modified xsi:type="dcterms:W3CDTF">2024-02-04T02:57:32Z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1BE1F3E5F6531DFA8E4EB76581C9A381_42</vt:lpwstr>
  </property>
  <property fmtid="{D5CDD505-2E9C-101B-9397-08002B2CF9AE}" pid="3" name="KSOProductBuildVer">
    <vt:lpwstr>2052-6.4.0.8550</vt:lpwstr>
  </property>
</Properties>
</file>